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45" r:id="rId3"/>
    <p:sldId id="346" r:id="rId4"/>
    <p:sldId id="335" r:id="rId5"/>
    <p:sldId id="347" r:id="rId6"/>
    <p:sldId id="348" r:id="rId7"/>
    <p:sldId id="336" r:id="rId8"/>
    <p:sldId id="349" r:id="rId9"/>
    <p:sldId id="323" r:id="rId10"/>
    <p:sldId id="324" r:id="rId11"/>
    <p:sldId id="325" r:id="rId12"/>
    <p:sldId id="271" r:id="rId13"/>
    <p:sldId id="293" r:id="rId14"/>
    <p:sldId id="306" r:id="rId15"/>
    <p:sldId id="322" r:id="rId16"/>
    <p:sldId id="326" r:id="rId17"/>
    <p:sldId id="276" r:id="rId18"/>
    <p:sldId id="344" r:id="rId19"/>
    <p:sldId id="310" r:id="rId20"/>
    <p:sldId id="311" r:id="rId21"/>
    <p:sldId id="321" r:id="rId22"/>
    <p:sldId id="331" r:id="rId23"/>
    <p:sldId id="327" r:id="rId24"/>
    <p:sldId id="351" r:id="rId25"/>
    <p:sldId id="328" r:id="rId26"/>
    <p:sldId id="350" r:id="rId27"/>
    <p:sldId id="354" r:id="rId28"/>
    <p:sldId id="357" r:id="rId29"/>
    <p:sldId id="340" r:id="rId30"/>
    <p:sldId id="342" r:id="rId31"/>
    <p:sldId id="355" r:id="rId32"/>
    <p:sldId id="352" r:id="rId33"/>
    <p:sldId id="353" r:id="rId34"/>
    <p:sldId id="356" r:id="rId35"/>
    <p:sldId id="343" r:id="rId3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Ehrenhofer" initials="JE" lastIdx="2" clrIdx="0">
    <p:extLst>
      <p:ext uri="{19B8F6BF-5375-455C-9EA6-DF929625EA0E}">
        <p15:presenceInfo xmlns:p15="http://schemas.microsoft.com/office/powerpoint/2012/main" userId="473062b43ff0ad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FF6600"/>
    <a:srgbClr val="F7931A"/>
    <a:srgbClr val="F84836"/>
    <a:srgbClr val="1EA185"/>
    <a:srgbClr val="575757"/>
    <a:srgbClr val="183457"/>
    <a:srgbClr val="97A4B4"/>
    <a:srgbClr val="9BB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varScale="1">
        <p:scale>
          <a:sx n="87" d="100"/>
          <a:sy n="87" d="100"/>
        </p:scale>
        <p:origin x="97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FD-4BE0-9E24-B10D8599994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FD-4BE0-9E24-B10D8599994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FD-4BE0-9E24-B10D8599994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EFD-4BE0-9E24-B10D8599994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EFD-4BE0-9E24-B10D85999940}"/>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C082-4157-B9A1-2B1C129872E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99-44D7-BD4E-D11F839393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99-44D7-BD4E-D11F839393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99-44D7-BD4E-D11F839393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99-44D7-BD4E-D11F839393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99-44D7-BD4E-D11F8393933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30A-45E9-9353-17C9C322722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30A-45E9-9353-17C9C322722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30A-45E9-9353-17C9C322722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30A-45E9-9353-17C9C322722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30A-45E9-9353-17C9C322722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30A-45E9-9353-17C9C3227221}"/>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E30A-45E9-9353-17C9C3227221}"/>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E30A-45E9-9353-17C9C3227221}"/>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E30A-45E9-9353-17C9C3227221}"/>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E30A-45E9-9353-17C9C3227221}"/>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E30A-45E9-9353-17C9C3227221}"/>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E30A-45E9-9353-17C9C3227221}"/>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E30A-45E9-9353-17C9C3227221}"/>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E30A-45E9-9353-17C9C3227221}"/>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E30A-45E9-9353-17C9C3227221}"/>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E30A-45E9-9353-17C9C3227221}"/>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E30A-45E9-9353-17C9C3227221}"/>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E30A-45E9-9353-17C9C3227221}"/>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E30A-45E9-9353-17C9C3227221}"/>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E30A-45E9-9353-17C9C3227221}"/>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E30A-45E9-9353-17C9C3227221}"/>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E30A-45E9-9353-17C9C3227221}"/>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E30A-45E9-9353-17C9C3227221}"/>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E30A-45E9-9353-17C9C3227221}"/>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E30A-45E9-9353-17C9C3227221}"/>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E30A-45E9-9353-17C9C3227221}"/>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E30A-45E9-9353-17C9C3227221}"/>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E30A-45E9-9353-17C9C3227221}"/>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E30A-45E9-9353-17C9C3227221}"/>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E30A-45E9-9353-17C9C3227221}"/>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E30A-45E9-9353-17C9C3227221}"/>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E30A-45E9-9353-17C9C3227221}"/>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E30A-45E9-9353-17C9C3227221}"/>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E30A-45E9-9353-17C9C3227221}"/>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E30A-45E9-9353-17C9C3227221}"/>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E30A-45E9-9353-17C9C3227221}"/>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E30A-45E9-9353-17C9C3227221}"/>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E30A-45E9-9353-17C9C3227221}"/>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E30A-45E9-9353-17C9C3227221}"/>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E30A-45E9-9353-17C9C3227221}"/>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E30A-45E9-9353-17C9C3227221}"/>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E30A-45E9-9353-17C9C3227221}"/>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E30A-45E9-9353-17C9C3227221}"/>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E30A-45E9-9353-17C9C3227221}"/>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E30A-45E9-9353-17C9C3227221}"/>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E30A-45E9-9353-17C9C3227221}"/>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E30A-45E9-9353-17C9C3227221}"/>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E30A-45E9-9353-17C9C3227221}"/>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E30A-45E9-9353-17C9C3227221}"/>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E30A-45E9-9353-17C9C3227221}"/>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E30A-45E9-9353-17C9C3227221}"/>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E30A-45E9-9353-17C9C3227221}"/>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E30A-45E9-9353-17C9C3227221}"/>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E30A-45E9-9353-17C9C3227221}"/>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E30A-45E9-9353-17C9C3227221}"/>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E30A-45E9-9353-17C9C3227221}"/>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E30A-45E9-9353-17C9C3227221}"/>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E30A-45E9-9353-17C9C3227221}"/>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E30A-45E9-9353-17C9C3227221}"/>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E30A-45E9-9353-17C9C3227221}"/>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E30A-45E9-9353-17C9C3227221}"/>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E30A-45E9-9353-17C9C3227221}"/>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E30A-45E9-9353-17C9C3227221}"/>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E30A-45E9-9353-17C9C3227221}"/>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E30A-45E9-9353-17C9C3227221}"/>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E30A-45E9-9353-17C9C3227221}"/>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E30A-45E9-9353-17C9C3227221}"/>
              </c:ext>
            </c:extLst>
          </c:dPt>
          <c:dPt>
            <c:idx val="72"/>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91-E30A-45E9-9353-17C9C3227221}"/>
              </c:ext>
            </c:extLst>
          </c:dPt>
          <c:dPt>
            <c:idx val="73"/>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93-E30A-45E9-9353-17C9C3227221}"/>
              </c:ext>
            </c:extLst>
          </c:dPt>
          <c:dPt>
            <c:idx val="74"/>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95-E30A-45E9-9353-17C9C3227221}"/>
              </c:ext>
            </c:extLst>
          </c:dPt>
          <c:dPt>
            <c:idx val="75"/>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97-E30A-45E9-9353-17C9C3227221}"/>
              </c:ext>
            </c:extLst>
          </c:dPt>
          <c:dPt>
            <c:idx val="76"/>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99-E30A-45E9-9353-17C9C3227221}"/>
              </c:ext>
            </c:extLst>
          </c:dPt>
          <c:dPt>
            <c:idx val="77"/>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9B-E30A-45E9-9353-17C9C3227221}"/>
              </c:ext>
            </c:extLst>
          </c:dPt>
          <c:dPt>
            <c:idx val="7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9D-E30A-45E9-9353-17C9C3227221}"/>
              </c:ext>
            </c:extLst>
          </c:dPt>
          <c:dPt>
            <c:idx val="79"/>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9F-E30A-45E9-9353-17C9C3227221}"/>
              </c:ext>
            </c:extLst>
          </c:dPt>
          <c:dPt>
            <c:idx val="8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A1-E30A-45E9-9353-17C9C3227221}"/>
              </c:ext>
            </c:extLst>
          </c:dPt>
          <c:dPt>
            <c:idx val="8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A3-E30A-45E9-9353-17C9C3227221}"/>
              </c:ext>
            </c:extLst>
          </c:dPt>
          <c:dPt>
            <c:idx val="8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A5-E30A-45E9-9353-17C9C3227221}"/>
              </c:ext>
            </c:extLst>
          </c:dPt>
          <c:dPt>
            <c:idx val="8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A7-E30A-45E9-9353-17C9C3227221}"/>
              </c:ext>
            </c:extLst>
          </c:dPt>
          <c:dPt>
            <c:idx val="84"/>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A9-E30A-45E9-9353-17C9C3227221}"/>
              </c:ext>
            </c:extLst>
          </c:dPt>
          <c:dPt>
            <c:idx val="8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AB-E30A-45E9-9353-17C9C3227221}"/>
              </c:ext>
            </c:extLst>
          </c:dPt>
          <c:dPt>
            <c:idx val="86"/>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AD-E30A-45E9-9353-17C9C3227221}"/>
              </c:ext>
            </c:extLst>
          </c:dPt>
          <c:dPt>
            <c:idx val="87"/>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AF-E30A-45E9-9353-17C9C3227221}"/>
              </c:ext>
            </c:extLst>
          </c:dPt>
          <c:dPt>
            <c:idx val="88"/>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B1-E30A-45E9-9353-17C9C3227221}"/>
              </c:ext>
            </c:extLst>
          </c:dPt>
          <c:dPt>
            <c:idx val="89"/>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B3-E30A-45E9-9353-17C9C3227221}"/>
              </c:ext>
            </c:extLst>
          </c:dPt>
          <c:dPt>
            <c:idx val="90"/>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B5-E30A-45E9-9353-17C9C3227221}"/>
              </c:ext>
            </c:extLst>
          </c:dPt>
          <c:dPt>
            <c:idx val="91"/>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B7-E30A-45E9-9353-17C9C3227221}"/>
              </c:ext>
            </c:extLst>
          </c:dPt>
          <c:dPt>
            <c:idx val="92"/>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B9-E30A-45E9-9353-17C9C3227221}"/>
              </c:ext>
            </c:extLst>
          </c:dPt>
          <c:dPt>
            <c:idx val="93"/>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BB-E30A-45E9-9353-17C9C3227221}"/>
              </c:ext>
            </c:extLst>
          </c:dPt>
          <c:dPt>
            <c:idx val="94"/>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BD-E30A-45E9-9353-17C9C3227221}"/>
              </c:ext>
            </c:extLst>
          </c:dPt>
          <c:dPt>
            <c:idx val="95"/>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BF-E30A-45E9-9353-17C9C3227221}"/>
              </c:ext>
            </c:extLst>
          </c:dPt>
          <c:dPt>
            <c:idx val="96"/>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C1-E30A-45E9-9353-17C9C3227221}"/>
              </c:ext>
            </c:extLst>
          </c:dPt>
          <c:dPt>
            <c:idx val="97"/>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C3-E30A-45E9-9353-17C9C3227221}"/>
              </c:ext>
            </c:extLst>
          </c:dPt>
          <c:dPt>
            <c:idx val="98"/>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C5-E30A-45E9-9353-17C9C3227221}"/>
              </c:ext>
            </c:extLst>
          </c:dPt>
          <c:dPt>
            <c:idx val="99"/>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C7-E30A-45E9-9353-17C9C3227221}"/>
              </c:ext>
            </c:extLst>
          </c:dPt>
          <c:dPt>
            <c:idx val="100"/>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C9-E30A-45E9-9353-17C9C3227221}"/>
              </c:ext>
            </c:extLst>
          </c:dPt>
          <c:dPt>
            <c:idx val="101"/>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CB-E30A-45E9-9353-17C9C3227221}"/>
              </c:ext>
            </c:extLst>
          </c:dPt>
          <c:dPt>
            <c:idx val="102"/>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CD-E30A-45E9-9353-17C9C3227221}"/>
              </c:ext>
            </c:extLst>
          </c:dPt>
          <c:dPt>
            <c:idx val="103"/>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CF-E30A-45E9-9353-17C9C3227221}"/>
              </c:ext>
            </c:extLst>
          </c:dPt>
          <c:dPt>
            <c:idx val="104"/>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D1-E30A-45E9-9353-17C9C3227221}"/>
              </c:ext>
            </c:extLst>
          </c:dPt>
          <c:dPt>
            <c:idx val="105"/>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D3-E30A-45E9-9353-17C9C3227221}"/>
              </c:ext>
            </c:extLst>
          </c:dPt>
          <c:dPt>
            <c:idx val="106"/>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D5-E30A-45E9-9353-17C9C3227221}"/>
              </c:ext>
            </c:extLst>
          </c:dPt>
          <c:dPt>
            <c:idx val="107"/>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D7-E30A-45E9-9353-17C9C3227221}"/>
              </c:ext>
            </c:extLst>
          </c:dPt>
          <c:dPt>
            <c:idx val="108"/>
            <c:bubble3D val="0"/>
            <c:spPr>
              <a:solidFill>
                <a:schemeClr val="accent1"/>
              </a:solidFill>
              <a:ln w="19050">
                <a:solidFill>
                  <a:schemeClr val="lt1"/>
                </a:solidFill>
              </a:ln>
              <a:effectLst/>
            </c:spPr>
            <c:extLst>
              <c:ext xmlns:c16="http://schemas.microsoft.com/office/drawing/2014/chart" uri="{C3380CC4-5D6E-409C-BE32-E72D297353CC}">
                <c16:uniqueId val="{000000D9-E30A-45E9-9353-17C9C3227221}"/>
              </c:ext>
            </c:extLst>
          </c:dPt>
          <c:dPt>
            <c:idx val="109"/>
            <c:bubble3D val="0"/>
            <c:spPr>
              <a:solidFill>
                <a:schemeClr val="accent2"/>
              </a:solidFill>
              <a:ln w="19050">
                <a:solidFill>
                  <a:schemeClr val="lt1"/>
                </a:solidFill>
              </a:ln>
              <a:effectLst/>
            </c:spPr>
            <c:extLst>
              <c:ext xmlns:c16="http://schemas.microsoft.com/office/drawing/2014/chart" uri="{C3380CC4-5D6E-409C-BE32-E72D297353CC}">
                <c16:uniqueId val="{000000DB-E30A-45E9-9353-17C9C3227221}"/>
              </c:ext>
            </c:extLst>
          </c:dPt>
          <c:dPt>
            <c:idx val="110"/>
            <c:bubble3D val="0"/>
            <c:spPr>
              <a:solidFill>
                <a:schemeClr val="accent3"/>
              </a:solidFill>
              <a:ln w="19050">
                <a:solidFill>
                  <a:schemeClr val="lt1"/>
                </a:solidFill>
              </a:ln>
              <a:effectLst/>
            </c:spPr>
            <c:extLst>
              <c:ext xmlns:c16="http://schemas.microsoft.com/office/drawing/2014/chart" uri="{C3380CC4-5D6E-409C-BE32-E72D297353CC}">
                <c16:uniqueId val="{000000DD-E30A-45E9-9353-17C9C3227221}"/>
              </c:ext>
            </c:extLst>
          </c:dPt>
          <c:dPt>
            <c:idx val="111"/>
            <c:bubble3D val="0"/>
            <c:spPr>
              <a:solidFill>
                <a:schemeClr val="accent4"/>
              </a:solidFill>
              <a:ln w="19050">
                <a:solidFill>
                  <a:schemeClr val="lt1"/>
                </a:solidFill>
              </a:ln>
              <a:effectLst/>
            </c:spPr>
            <c:extLst>
              <c:ext xmlns:c16="http://schemas.microsoft.com/office/drawing/2014/chart" uri="{C3380CC4-5D6E-409C-BE32-E72D297353CC}">
                <c16:uniqueId val="{000000DF-E30A-45E9-9353-17C9C3227221}"/>
              </c:ext>
            </c:extLst>
          </c:dPt>
          <c:dPt>
            <c:idx val="112"/>
            <c:bubble3D val="0"/>
            <c:spPr>
              <a:solidFill>
                <a:schemeClr val="accent5"/>
              </a:solidFill>
              <a:ln w="19050">
                <a:solidFill>
                  <a:schemeClr val="lt1"/>
                </a:solidFill>
              </a:ln>
              <a:effectLst/>
            </c:spPr>
            <c:extLst>
              <c:ext xmlns:c16="http://schemas.microsoft.com/office/drawing/2014/chart" uri="{C3380CC4-5D6E-409C-BE32-E72D297353CC}">
                <c16:uniqueId val="{000000E1-E30A-45E9-9353-17C9C3227221}"/>
              </c:ext>
            </c:extLst>
          </c:dPt>
          <c:dPt>
            <c:idx val="113"/>
            <c:bubble3D val="0"/>
            <c:spPr>
              <a:solidFill>
                <a:schemeClr val="accent6"/>
              </a:solidFill>
              <a:ln w="19050">
                <a:solidFill>
                  <a:schemeClr val="lt1"/>
                </a:solidFill>
              </a:ln>
              <a:effectLst/>
            </c:spPr>
            <c:extLst>
              <c:ext xmlns:c16="http://schemas.microsoft.com/office/drawing/2014/chart" uri="{C3380CC4-5D6E-409C-BE32-E72D297353CC}">
                <c16:uniqueId val="{000000E3-E30A-45E9-9353-17C9C3227221}"/>
              </c:ext>
            </c:extLst>
          </c:dPt>
          <c:dPt>
            <c:idx val="114"/>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E5-E30A-45E9-9353-17C9C3227221}"/>
              </c:ext>
            </c:extLst>
          </c:dPt>
          <c:dPt>
            <c:idx val="115"/>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E7-E30A-45E9-9353-17C9C3227221}"/>
              </c:ext>
            </c:extLst>
          </c:dPt>
          <c:dPt>
            <c:idx val="116"/>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E9-E30A-45E9-9353-17C9C3227221}"/>
              </c:ext>
            </c:extLst>
          </c:dPt>
          <c:dPt>
            <c:idx val="117"/>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EB-E30A-45E9-9353-17C9C3227221}"/>
              </c:ext>
            </c:extLst>
          </c:dPt>
          <c:dPt>
            <c:idx val="118"/>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ED-E30A-45E9-9353-17C9C3227221}"/>
              </c:ext>
            </c:extLst>
          </c:dPt>
          <c:dPt>
            <c:idx val="119"/>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EF-E30A-45E9-9353-17C9C3227221}"/>
              </c:ext>
            </c:extLst>
          </c:dPt>
          <c:dPt>
            <c:idx val="120"/>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F1-E30A-45E9-9353-17C9C3227221}"/>
              </c:ext>
            </c:extLst>
          </c:dPt>
          <c:dPt>
            <c:idx val="121"/>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F3-E30A-45E9-9353-17C9C3227221}"/>
              </c:ext>
            </c:extLst>
          </c:dPt>
          <c:dPt>
            <c:idx val="122"/>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F5-E30A-45E9-9353-17C9C3227221}"/>
              </c:ext>
            </c:extLst>
          </c:dPt>
          <c:dPt>
            <c:idx val="123"/>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F7-E30A-45E9-9353-17C9C3227221}"/>
              </c:ext>
            </c:extLst>
          </c:dPt>
          <c:dPt>
            <c:idx val="124"/>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F9-E30A-45E9-9353-17C9C3227221}"/>
              </c:ext>
            </c:extLst>
          </c:dPt>
          <c:dPt>
            <c:idx val="125"/>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FB-E30A-45E9-9353-17C9C3227221}"/>
              </c:ext>
            </c:extLst>
          </c:dPt>
          <c:dPt>
            <c:idx val="126"/>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FD-E30A-45E9-9353-17C9C3227221}"/>
              </c:ext>
            </c:extLst>
          </c:dPt>
          <c:dPt>
            <c:idx val="127"/>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FF-E30A-45E9-9353-17C9C3227221}"/>
              </c:ext>
            </c:extLst>
          </c:dPt>
          <c:cat>
            <c:strRef>
              <c:f>Sheet1!$A$2:$A$129</c:f>
              <c:strCache>
                <c:ptCount val="32"/>
                <c:pt idx="0">
                  <c:v>1st Qtr</c:v>
                </c:pt>
                <c:pt idx="1">
                  <c:v>2nd Qtr</c:v>
                </c:pt>
                <c:pt idx="2">
                  <c:v>3rd Qtr</c:v>
                </c:pt>
                <c:pt idx="3">
                  <c:v>4th Qtr</c:v>
                </c:pt>
                <c:pt idx="4">
                  <c:v>5th Qtr</c:v>
                </c:pt>
                <c:pt idx="5">
                  <c:v>6th Qtr</c:v>
                </c:pt>
                <c:pt idx="6">
                  <c:v>7th Qtr</c:v>
                </c:pt>
                <c:pt idx="7">
                  <c:v>8th Qtr</c:v>
                </c:pt>
                <c:pt idx="8">
                  <c:v>9th Qtr</c:v>
                </c:pt>
                <c:pt idx="9">
                  <c:v>10th Qtr</c:v>
                </c:pt>
                <c:pt idx="10">
                  <c:v>11th Qtr</c:v>
                </c:pt>
                <c:pt idx="11">
                  <c:v>12th Qtr</c:v>
                </c:pt>
                <c:pt idx="12">
                  <c:v>13th Qtr</c:v>
                </c:pt>
                <c:pt idx="13">
                  <c:v>14th Qtr</c:v>
                </c:pt>
                <c:pt idx="14">
                  <c:v>15th Qtr</c:v>
                </c:pt>
                <c:pt idx="15">
                  <c:v>16th Qtr</c:v>
                </c:pt>
                <c:pt idx="16">
                  <c:v>17th Qtr</c:v>
                </c:pt>
                <c:pt idx="17">
                  <c:v>18th Qtr</c:v>
                </c:pt>
                <c:pt idx="18">
                  <c:v>19th Qtr</c:v>
                </c:pt>
                <c:pt idx="19">
                  <c:v>20th Qtr</c:v>
                </c:pt>
                <c:pt idx="20">
                  <c:v>21st Qtr</c:v>
                </c:pt>
                <c:pt idx="21">
                  <c:v>22nd Qtr</c:v>
                </c:pt>
                <c:pt idx="22">
                  <c:v>23rd Qtr</c:v>
                </c:pt>
                <c:pt idx="23">
                  <c:v>24th Qtr</c:v>
                </c:pt>
                <c:pt idx="24">
                  <c:v>25th Qtr</c:v>
                </c:pt>
                <c:pt idx="25">
                  <c:v>26th Qtr</c:v>
                </c:pt>
                <c:pt idx="26">
                  <c:v>27th Qtr</c:v>
                </c:pt>
                <c:pt idx="27">
                  <c:v>28th Qtr</c:v>
                </c:pt>
                <c:pt idx="28">
                  <c:v>29th Qtr</c:v>
                </c:pt>
                <c:pt idx="29">
                  <c:v>30th Qtr</c:v>
                </c:pt>
                <c:pt idx="30">
                  <c:v>31st Qtr</c:v>
                </c:pt>
                <c:pt idx="31">
                  <c:v>32nd Qtr</c:v>
                </c:pt>
              </c:strCache>
            </c:strRef>
          </c:cat>
          <c:val>
            <c:numRef>
              <c:f>Sheet1!$B$2:$B$129</c:f>
              <c:numCache>
                <c:formatCode>General</c:formatCode>
                <c:ptCount val="12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numCache>
            </c:numRef>
          </c:val>
          <c:extLst>
            <c:ext xmlns:c16="http://schemas.microsoft.com/office/drawing/2014/chart" uri="{C3380CC4-5D6E-409C-BE32-E72D297353CC}">
              <c16:uniqueId val="{0000000A-4F99-44D7-BD4E-D11F8393933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1/7/2018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60431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386893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27</a:t>
            </a:fld>
            <a:endParaRPr lang="en-US"/>
          </a:p>
        </p:txBody>
      </p:sp>
    </p:spTree>
    <p:extLst>
      <p:ext uri="{BB962C8B-B14F-4D97-AF65-F5344CB8AC3E}">
        <p14:creationId xmlns:p14="http://schemas.microsoft.com/office/powerpoint/2010/main" val="3341110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28</a:t>
            </a:fld>
            <a:endParaRPr lang="en-US"/>
          </a:p>
        </p:txBody>
      </p:sp>
    </p:spTree>
    <p:extLst>
      <p:ext uri="{BB962C8B-B14F-4D97-AF65-F5344CB8AC3E}">
        <p14:creationId xmlns:p14="http://schemas.microsoft.com/office/powerpoint/2010/main" val="224796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29</a:t>
            </a:fld>
            <a:endParaRPr lang="en-US"/>
          </a:p>
        </p:txBody>
      </p:sp>
    </p:spTree>
    <p:extLst>
      <p:ext uri="{BB962C8B-B14F-4D97-AF65-F5344CB8AC3E}">
        <p14:creationId xmlns:p14="http://schemas.microsoft.com/office/powerpoint/2010/main" val="100088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7</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27" grpId="0" animBg="1"/>
      <p:bldP spid="28" grpId="0" animBg="1"/>
      <p:bldP spid="29" grpId="0" animBg="1"/>
      <p:bldP spid="30" grpId="0" animBg="1"/>
      <p:bldP spid="31" grpId="0" animBg="1"/>
      <p:bldP spid="32"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p:grpSpPr>
        <p:cxnSp>
          <p:nvCxnSpPr>
            <p:cNvPr id="21" name="Straight Connector 20"/>
            <p:cNvCxnSpPr>
              <a:cxnSpLocks/>
            </p:cNvCxnSpPr>
            <p:nvPr/>
          </p:nvCxnSpPr>
          <p:spPr>
            <a:xfrm>
              <a:off x="7725958" y="2978264"/>
              <a:ext cx="0" cy="1207476"/>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2946440"/>
            <a:chOff x="2712273" y="2212101"/>
            <a:chExt cx="4865103" cy="2946440"/>
          </a:xfrm>
        </p:grpSpPr>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630902"/>
              <a:chOff x="5795267" y="4041361"/>
              <a:chExt cx="500315" cy="630902"/>
            </a:xfrm>
          </p:grpSpPr>
          <p:cxnSp>
            <p:nvCxnSpPr>
              <p:cNvPr id="38" name="Straight Connector 37"/>
              <p:cNvCxnSpPr>
                <a:cxnSpLocks/>
              </p:cNvCxnSpPr>
              <p:nvPr/>
            </p:nvCxnSpPr>
            <p:spPr>
              <a:xfrm flipH="1">
                <a:off x="6295582" y="4041361"/>
                <a:ext cx="0" cy="63090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2E7E70-AD03-4D9C-A6DD-93C49A17D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86840" cy="6858000"/>
          </a:xfrm>
          <a:prstGeom prst="rect">
            <a:avLst/>
          </a:prstGeom>
        </p:spPr>
      </p:pic>
      <p:pic>
        <p:nvPicPr>
          <p:cNvPr id="1026" name="Picture 2" descr="Monero presentations in Europe">
            <a:extLst>
              <a:ext uri="{FF2B5EF4-FFF2-40B4-BE49-F238E27FC236}">
                <a16:creationId xmlns:a16="http://schemas.microsoft.com/office/drawing/2014/main" id="{1F98CD6E-A8B6-4145-A112-101EC7A20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0"/>
            <a:ext cx="7226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5E41ED41-F400-4395-B696-3AB789099482}"/>
              </a:ext>
            </a:extLst>
          </p:cNvPr>
          <p:cNvSpPr/>
          <p:nvPr/>
        </p:nvSpPr>
        <p:spPr>
          <a:xfrm>
            <a:off x="9601200" y="2921000"/>
            <a:ext cx="411480" cy="411480"/>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AB694E-F633-4844-BB10-C158C6B70DA2}"/>
              </a:ext>
            </a:extLst>
          </p:cNvPr>
          <p:cNvCxnSpPr>
            <a:endCxn id="13" idx="0"/>
          </p:cNvCxnSpPr>
          <p:nvPr/>
        </p:nvCxnSpPr>
        <p:spPr>
          <a:xfrm>
            <a:off x="4965700" y="0"/>
            <a:ext cx="4841240" cy="292100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F929C3-016E-49E5-B8B7-375BCC1EC1BD}"/>
              </a:ext>
            </a:extLst>
          </p:cNvPr>
          <p:cNvCxnSpPr>
            <a:endCxn id="13" idx="4"/>
          </p:cNvCxnSpPr>
          <p:nvPr/>
        </p:nvCxnSpPr>
        <p:spPr>
          <a:xfrm flipV="1">
            <a:off x="4965700" y="3332480"/>
            <a:ext cx="4841240" cy="3525520"/>
          </a:xfrm>
          <a:prstGeom prst="line">
            <a:avLst/>
          </a:prstGeom>
          <a:ln w="76200">
            <a:solidFill>
              <a:srgbClr val="F8483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6199861-4ED3-4398-B298-EA718A102EC2}"/>
              </a:ext>
            </a:extLst>
          </p:cNvPr>
          <p:cNvSpPr txBox="1"/>
          <p:nvPr/>
        </p:nvSpPr>
        <p:spPr>
          <a:xfrm>
            <a:off x="4314566" y="6451600"/>
            <a:ext cx="620683" cy="369332"/>
          </a:xfrm>
          <a:prstGeom prst="rect">
            <a:avLst/>
          </a:prstGeom>
          <a:noFill/>
        </p:spPr>
        <p:txBody>
          <a:bodyPr wrap="none" rtlCol="0">
            <a:spAutoFit/>
          </a:bodyPr>
          <a:lstStyle/>
          <a:p>
            <a:r>
              <a:rPr lang="en-US" dirty="0" err="1">
                <a:solidFill>
                  <a:schemeClr val="bg1">
                    <a:lumMod val="95000"/>
                  </a:schemeClr>
                </a:solidFill>
              </a:rPr>
              <a:t>sgp</a:t>
            </a:r>
            <a:r>
              <a:rPr lang="en-US" dirty="0">
                <a:solidFill>
                  <a:schemeClr val="bg1">
                    <a:lumMod val="95000"/>
                  </a:schemeClr>
                </a:solidFill>
              </a:rPr>
              <a:t>_</a:t>
            </a:r>
          </a:p>
        </p:txBody>
      </p:sp>
    </p:spTree>
    <p:extLst>
      <p:ext uri="{BB962C8B-B14F-4D97-AF65-F5344CB8AC3E}">
        <p14:creationId xmlns:p14="http://schemas.microsoft.com/office/powerpoint/2010/main" val="11871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2304303"/>
            <a:ext cx="9750116" cy="3556831"/>
            <a:chOff x="1400105" y="2175966"/>
            <a:chExt cx="9750116" cy="355683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365125"/>
            <a:ext cx="10515600" cy="1325563"/>
          </a:xfrm>
        </p:spPr>
        <p:txBody>
          <a:bodyPr/>
          <a:lstStyle/>
          <a:p>
            <a:pPr algn="ctr"/>
            <a:r>
              <a:rPr lang="en-US" b="1" dirty="0"/>
              <a:t>A Brief History</a:t>
            </a:r>
          </a:p>
        </p:txBody>
      </p:sp>
      <p:sp>
        <p:nvSpPr>
          <p:cNvPr id="19" name="Circle: Hollow 18"/>
          <p:cNvSpPr/>
          <p:nvPr/>
        </p:nvSpPr>
        <p:spPr>
          <a:xfrm>
            <a:off x="29215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53262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35455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96076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03023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62676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270590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293615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377451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35410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43193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66219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52366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484759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684070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07095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1928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576132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789042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61191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59487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42555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26348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893206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67377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118705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70033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569540" y="6612341"/>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
        <p:nvSpPr>
          <p:cNvPr id="45" name="Oval 44">
            <a:extLst>
              <a:ext uri="{FF2B5EF4-FFF2-40B4-BE49-F238E27FC236}">
                <a16:creationId xmlns:a16="http://schemas.microsoft.com/office/drawing/2014/main" id="{437A2C87-485F-40CE-96DE-54B5DA62E530}"/>
              </a:ext>
            </a:extLst>
          </p:cNvPr>
          <p:cNvSpPr/>
          <p:nvPr/>
        </p:nvSpPr>
        <p:spPr>
          <a:xfrm>
            <a:off x="9263487"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6" name="TextBox 45">
            <a:extLst>
              <a:ext uri="{FF2B5EF4-FFF2-40B4-BE49-F238E27FC236}">
                <a16:creationId xmlns:a16="http://schemas.microsoft.com/office/drawing/2014/main" id="{8317B490-619E-4B93-B687-60D0B675DD77}"/>
              </a:ext>
            </a:extLst>
          </p:cNvPr>
          <p:cNvSpPr txBox="1"/>
          <p:nvPr/>
        </p:nvSpPr>
        <p:spPr>
          <a:xfrm rot="17746107">
            <a:off x="8932068"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7" name="Oval 46">
            <a:extLst>
              <a:ext uri="{FF2B5EF4-FFF2-40B4-BE49-F238E27FC236}">
                <a16:creationId xmlns:a16="http://schemas.microsoft.com/office/drawing/2014/main" id="{EFE30758-FC1B-4ACA-BA5B-89E777EAF4C6}"/>
              </a:ext>
            </a:extLst>
          </p:cNvPr>
          <p:cNvSpPr/>
          <p:nvPr/>
        </p:nvSpPr>
        <p:spPr>
          <a:xfrm>
            <a:off x="9949754" y="5391030"/>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TextBox 47">
            <a:extLst>
              <a:ext uri="{FF2B5EF4-FFF2-40B4-BE49-F238E27FC236}">
                <a16:creationId xmlns:a16="http://schemas.microsoft.com/office/drawing/2014/main" id="{A5E0C650-E046-46FF-B18D-1B7ABFE4872D}"/>
              </a:ext>
            </a:extLst>
          </p:cNvPr>
          <p:cNvSpPr txBox="1"/>
          <p:nvPr/>
        </p:nvSpPr>
        <p:spPr>
          <a:xfrm rot="17746107">
            <a:off x="9599935" y="4172677"/>
            <a:ext cx="2201565" cy="523220"/>
          </a:xfrm>
          <a:prstGeom prst="rect">
            <a:avLst/>
          </a:prstGeom>
          <a:noFill/>
        </p:spPr>
        <p:txBody>
          <a:bodyPr wrap="none" rtlCol="0">
            <a:spAutoFit/>
          </a:bodyPr>
          <a:lstStyle/>
          <a:p>
            <a:pPr algn="ctr"/>
            <a:r>
              <a:rPr lang="en-US" sz="2800" dirty="0"/>
              <a:t>Sept </a:t>
            </a:r>
            <a:r>
              <a:rPr lang="en-US" sz="2800" dirty="0" err="1"/>
              <a:t>Hardfork</a:t>
            </a:r>
            <a:endParaRPr lang="en-US" sz="2800" dirty="0"/>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0"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par>
                          <p:cTn id="96" fill="hold">
                            <p:stCondLst>
                              <p:cond delay="2500"/>
                            </p:stCondLst>
                            <p:childTnLst>
                              <p:par>
                                <p:cTn id="97" presetID="10"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par>
                          <p:cTn id="104" fill="hold">
                            <p:stCondLst>
                              <p:cond delay="3500"/>
                            </p:stCondLst>
                            <p:childTnLst>
                              <p:par>
                                <p:cTn id="105" presetID="10" presetClass="entr" presetSubtype="0" fill="hold"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P spid="46"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Monerujo</a:t>
            </a:r>
            <a:r>
              <a:rPr lang="en-US" b="1" dirty="0"/>
              <a:t> Android Wallet</a:t>
            </a:r>
          </a:p>
        </p:txBody>
      </p:sp>
      <p:grpSp>
        <p:nvGrpSpPr>
          <p:cNvPr id="17" name="Group 16">
            <a:extLst>
              <a:ext uri="{FF2B5EF4-FFF2-40B4-BE49-F238E27FC236}">
                <a16:creationId xmlns:a16="http://schemas.microsoft.com/office/drawing/2014/main" id="{C87D3D3A-A3A8-4793-83C9-5403C527FF3E}"/>
              </a:ext>
            </a:extLst>
          </p:cNvPr>
          <p:cNvGrpSpPr/>
          <p:nvPr/>
        </p:nvGrpSpPr>
        <p:grpSpPr>
          <a:xfrm>
            <a:off x="377509" y="1768538"/>
            <a:ext cx="11436982" cy="4877884"/>
            <a:chOff x="170916" y="1768538"/>
            <a:chExt cx="11436982" cy="4877884"/>
          </a:xfrm>
        </p:grpSpPr>
        <p:pic>
          <p:nvPicPr>
            <p:cNvPr id="4" name="Picture 3">
              <a:extLst>
                <a:ext uri="{FF2B5EF4-FFF2-40B4-BE49-F238E27FC236}">
                  <a16:creationId xmlns:a16="http://schemas.microsoft.com/office/drawing/2014/main" id="{695A3EEB-C829-4E98-B23C-70B6ED805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640" y="1768538"/>
              <a:ext cx="2743810" cy="4877884"/>
            </a:xfrm>
            <a:prstGeom prst="rect">
              <a:avLst/>
            </a:prstGeom>
          </p:spPr>
        </p:pic>
        <p:pic>
          <p:nvPicPr>
            <p:cNvPr id="12" name="Picture 11">
              <a:extLst>
                <a:ext uri="{FF2B5EF4-FFF2-40B4-BE49-F238E27FC236}">
                  <a16:creationId xmlns:a16="http://schemas.microsoft.com/office/drawing/2014/main" id="{9AD3CB8C-7029-4115-8B9C-1C2F41C50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16" y="1768538"/>
              <a:ext cx="2743810" cy="4877884"/>
            </a:xfrm>
            <a:prstGeom prst="rect">
              <a:avLst/>
            </a:prstGeom>
          </p:spPr>
        </p:pic>
        <p:pic>
          <p:nvPicPr>
            <p:cNvPr id="14" name="Picture 13">
              <a:extLst>
                <a:ext uri="{FF2B5EF4-FFF2-40B4-BE49-F238E27FC236}">
                  <a16:creationId xmlns:a16="http://schemas.microsoft.com/office/drawing/2014/main" id="{EE1B0126-6553-4EA4-A4B6-E95C0C0A6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364" y="1768538"/>
              <a:ext cx="2743810" cy="4877884"/>
            </a:xfrm>
            <a:prstGeom prst="rect">
              <a:avLst/>
            </a:prstGeom>
          </p:spPr>
        </p:pic>
        <p:pic>
          <p:nvPicPr>
            <p:cNvPr id="16" name="Picture 15">
              <a:extLst>
                <a:ext uri="{FF2B5EF4-FFF2-40B4-BE49-F238E27FC236}">
                  <a16:creationId xmlns:a16="http://schemas.microsoft.com/office/drawing/2014/main" id="{94ED1F2B-8D40-4964-B047-0FB05BAE5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4088" y="1768538"/>
              <a:ext cx="2743810" cy="4877884"/>
            </a:xfrm>
            <a:prstGeom prst="rect">
              <a:avLst/>
            </a:prstGeom>
          </p:spPr>
        </p:pic>
      </p:grpSp>
    </p:spTree>
    <p:extLst>
      <p:ext uri="{BB962C8B-B14F-4D97-AF65-F5344CB8AC3E}">
        <p14:creationId xmlns:p14="http://schemas.microsoft.com/office/powerpoint/2010/main" val="40983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Transaction Size</a:t>
            </a:r>
          </a:p>
        </p:txBody>
      </p:sp>
      <p:grpSp>
        <p:nvGrpSpPr>
          <p:cNvPr id="24" name="Group 23">
            <a:extLst>
              <a:ext uri="{FF2B5EF4-FFF2-40B4-BE49-F238E27FC236}">
                <a16:creationId xmlns:a16="http://schemas.microsoft.com/office/drawing/2014/main" id="{4FC37DDE-B630-4004-8A0F-3E50CF9DE933}"/>
              </a:ext>
            </a:extLst>
          </p:cNvPr>
          <p:cNvGrpSpPr/>
          <p:nvPr/>
        </p:nvGrpSpPr>
        <p:grpSpPr>
          <a:xfrm>
            <a:off x="60960" y="3609513"/>
            <a:ext cx="6309366" cy="914400"/>
            <a:chOff x="60960" y="3609513"/>
            <a:chExt cx="6309366" cy="914400"/>
          </a:xfrm>
        </p:grpSpPr>
        <p:sp>
          <p:nvSpPr>
            <p:cNvPr id="6" name="Rectangle 5">
              <a:extLst>
                <a:ext uri="{FF2B5EF4-FFF2-40B4-BE49-F238E27FC236}">
                  <a16:creationId xmlns:a16="http://schemas.microsoft.com/office/drawing/2014/main" id="{2FD94434-7A36-426F-ABAB-05DCF1F0FF6B}"/>
                </a:ext>
              </a:extLst>
            </p:cNvPr>
            <p:cNvSpPr/>
            <p:nvPr/>
          </p:nvSpPr>
          <p:spPr>
            <a:xfrm>
              <a:off x="60960" y="3609513"/>
              <a:ext cx="2286000" cy="914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32D69C-F97D-44C6-910F-7D4EFC2B7103}"/>
                </a:ext>
              </a:extLst>
            </p:cNvPr>
            <p:cNvSpPr txBox="1"/>
            <p:nvPr/>
          </p:nvSpPr>
          <p:spPr>
            <a:xfrm>
              <a:off x="2439378" y="3882047"/>
              <a:ext cx="3930948" cy="369332"/>
            </a:xfrm>
            <a:prstGeom prst="rect">
              <a:avLst/>
            </a:prstGeom>
            <a:noFill/>
          </p:spPr>
          <p:txBody>
            <a:bodyPr wrap="none" rtlCol="0">
              <a:spAutoFit/>
            </a:bodyPr>
            <a:lstStyle/>
            <a:p>
              <a:r>
                <a:rPr lang="en-US" dirty="0"/>
                <a:t>with single-output bulletproofs (~2.5kB)</a:t>
              </a:r>
            </a:p>
          </p:txBody>
        </p:sp>
      </p:grpSp>
      <p:grpSp>
        <p:nvGrpSpPr>
          <p:cNvPr id="25" name="Group 24">
            <a:extLst>
              <a:ext uri="{FF2B5EF4-FFF2-40B4-BE49-F238E27FC236}">
                <a16:creationId xmlns:a16="http://schemas.microsoft.com/office/drawing/2014/main" id="{2C229F7E-5D7F-4ABC-B54C-8C22AD9D9E7D}"/>
              </a:ext>
            </a:extLst>
          </p:cNvPr>
          <p:cNvGrpSpPr/>
          <p:nvPr/>
        </p:nvGrpSpPr>
        <p:grpSpPr>
          <a:xfrm>
            <a:off x="60960" y="4523913"/>
            <a:ext cx="6309365" cy="914400"/>
            <a:chOff x="60960" y="4523913"/>
            <a:chExt cx="6309365" cy="914400"/>
          </a:xfrm>
        </p:grpSpPr>
        <p:sp>
          <p:nvSpPr>
            <p:cNvPr id="7" name="Rectangle 6">
              <a:extLst>
                <a:ext uri="{FF2B5EF4-FFF2-40B4-BE49-F238E27FC236}">
                  <a16:creationId xmlns:a16="http://schemas.microsoft.com/office/drawing/2014/main" id="{3C0C5122-F5D3-434B-8342-3E7487F40025}"/>
                </a:ext>
              </a:extLst>
            </p:cNvPr>
            <p:cNvSpPr/>
            <p:nvPr/>
          </p:nvSpPr>
          <p:spPr>
            <a:xfrm>
              <a:off x="60960" y="4523913"/>
              <a:ext cx="2011680" cy="9144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0F60D5-3A66-483A-8FD2-9DF998842AAC}"/>
                </a:ext>
              </a:extLst>
            </p:cNvPr>
            <p:cNvSpPr txBox="1"/>
            <p:nvPr/>
          </p:nvSpPr>
          <p:spPr>
            <a:xfrm>
              <a:off x="2202133" y="4796447"/>
              <a:ext cx="4168192" cy="369332"/>
            </a:xfrm>
            <a:prstGeom prst="rect">
              <a:avLst/>
            </a:prstGeom>
            <a:noFill/>
          </p:spPr>
          <p:txBody>
            <a:bodyPr wrap="none" rtlCol="0">
              <a:spAutoFit/>
            </a:bodyPr>
            <a:lstStyle/>
            <a:p>
              <a:r>
                <a:rPr lang="en-US" dirty="0"/>
                <a:t>with multiple-output bulletproofs (~2.2kB)</a:t>
              </a:r>
            </a:p>
          </p:txBody>
        </p:sp>
      </p:grpSp>
      <p:grpSp>
        <p:nvGrpSpPr>
          <p:cNvPr id="13" name="Group 12">
            <a:extLst>
              <a:ext uri="{FF2B5EF4-FFF2-40B4-BE49-F238E27FC236}">
                <a16:creationId xmlns:a16="http://schemas.microsoft.com/office/drawing/2014/main" id="{0819D878-E2E4-49A6-AEBC-968000B5FA12}"/>
              </a:ext>
            </a:extLst>
          </p:cNvPr>
          <p:cNvGrpSpPr/>
          <p:nvPr/>
        </p:nvGrpSpPr>
        <p:grpSpPr>
          <a:xfrm>
            <a:off x="60960" y="1780713"/>
            <a:ext cx="2378418" cy="914400"/>
            <a:chOff x="60960" y="1780713"/>
            <a:chExt cx="2378418" cy="914400"/>
          </a:xfrm>
        </p:grpSpPr>
        <p:sp>
          <p:nvSpPr>
            <p:cNvPr id="3" name="Rectangle 2">
              <a:extLst>
                <a:ext uri="{FF2B5EF4-FFF2-40B4-BE49-F238E27FC236}">
                  <a16:creationId xmlns:a16="http://schemas.microsoft.com/office/drawing/2014/main" id="{B446796F-3582-496B-B925-E5CE6E39D7D3}"/>
                </a:ext>
              </a:extLst>
            </p:cNvPr>
            <p:cNvSpPr/>
            <p:nvPr/>
          </p:nvSpPr>
          <p:spPr>
            <a:xfrm>
              <a:off x="60960" y="1780713"/>
              <a:ext cx="2286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BC0A31-46AC-4A00-8476-ECEB3788A953}"/>
                </a:ext>
              </a:extLst>
            </p:cNvPr>
            <p:cNvSpPr txBox="1"/>
            <p:nvPr/>
          </p:nvSpPr>
          <p:spPr>
            <a:xfrm>
              <a:off x="1663203" y="2046070"/>
              <a:ext cx="776175" cy="369332"/>
            </a:xfrm>
            <a:prstGeom prst="rect">
              <a:avLst/>
            </a:prstGeom>
            <a:noFill/>
          </p:spPr>
          <p:txBody>
            <a:bodyPr wrap="none" rtlCol="0">
              <a:spAutoFit/>
            </a:bodyPr>
            <a:lstStyle/>
            <a:p>
              <a:r>
                <a:rPr lang="en-US" dirty="0"/>
                <a:t>~250B</a:t>
              </a:r>
            </a:p>
          </p:txBody>
        </p:sp>
        <p:pic>
          <p:nvPicPr>
            <p:cNvPr id="12" name="Picture 12" descr="Image result for bitcoin">
              <a:extLst>
                <a:ext uri="{FF2B5EF4-FFF2-40B4-BE49-F238E27FC236}">
                  <a16:creationId xmlns:a16="http://schemas.microsoft.com/office/drawing/2014/main" id="{8D921E34-F708-4ADF-99AF-0279C9DD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7" y="1929733"/>
              <a:ext cx="1217556" cy="608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9548CD-E7E5-499E-B8A1-A255D4892138}"/>
              </a:ext>
            </a:extLst>
          </p:cNvPr>
          <p:cNvGrpSpPr/>
          <p:nvPr/>
        </p:nvGrpSpPr>
        <p:grpSpPr>
          <a:xfrm>
            <a:off x="60960" y="2216853"/>
            <a:ext cx="12070080" cy="1392660"/>
            <a:chOff x="60960" y="2216853"/>
            <a:chExt cx="12070080" cy="1392660"/>
          </a:xfrm>
        </p:grpSpPr>
        <p:sp>
          <p:nvSpPr>
            <p:cNvPr id="5" name="Rectangle 4">
              <a:extLst>
                <a:ext uri="{FF2B5EF4-FFF2-40B4-BE49-F238E27FC236}">
                  <a16:creationId xmlns:a16="http://schemas.microsoft.com/office/drawing/2014/main" id="{512EB7C3-D4D4-4BAB-8258-1C28C405AAA6}"/>
                </a:ext>
              </a:extLst>
            </p:cNvPr>
            <p:cNvSpPr/>
            <p:nvPr/>
          </p:nvSpPr>
          <p:spPr>
            <a:xfrm>
              <a:off x="60960" y="2695113"/>
              <a:ext cx="1207008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0B465B-F13D-450C-9535-2CC861D14A3D}"/>
                </a:ext>
              </a:extLst>
            </p:cNvPr>
            <p:cNvSpPr txBox="1"/>
            <p:nvPr/>
          </p:nvSpPr>
          <p:spPr>
            <a:xfrm>
              <a:off x="11171551" y="2235756"/>
              <a:ext cx="938077" cy="369332"/>
            </a:xfrm>
            <a:prstGeom prst="rect">
              <a:avLst/>
            </a:prstGeom>
            <a:noFill/>
          </p:spPr>
          <p:txBody>
            <a:bodyPr wrap="none" rtlCol="0">
              <a:spAutoFit/>
            </a:bodyPr>
            <a:lstStyle/>
            <a:p>
              <a:r>
                <a:rPr lang="en-US" dirty="0"/>
                <a:t>~13.2kB</a:t>
              </a:r>
            </a:p>
          </p:txBody>
        </p:sp>
        <p:pic>
          <p:nvPicPr>
            <p:cNvPr id="1026" name="Picture 2" descr="Monero Logo">
              <a:extLst>
                <a:ext uri="{FF2B5EF4-FFF2-40B4-BE49-F238E27FC236}">
                  <a16:creationId xmlns:a16="http://schemas.microsoft.com/office/drawing/2014/main" id="{DCFC5E24-E294-40AC-A090-15FC2D5D6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53" y="2216853"/>
              <a:ext cx="1523898" cy="411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4EB053D9-0347-407E-98E0-2FEB04DC81E1}"/>
              </a:ext>
            </a:extLst>
          </p:cNvPr>
          <p:cNvGrpSpPr/>
          <p:nvPr/>
        </p:nvGrpSpPr>
        <p:grpSpPr>
          <a:xfrm>
            <a:off x="7967855" y="4057783"/>
            <a:ext cx="1375611" cy="2387263"/>
            <a:chOff x="7967855" y="4057783"/>
            <a:chExt cx="1375611" cy="2387263"/>
          </a:xfrm>
        </p:grpSpPr>
        <p:sp>
          <p:nvSpPr>
            <p:cNvPr id="15" name="Down Arrow 2">
              <a:extLst>
                <a:ext uri="{FF2B5EF4-FFF2-40B4-BE49-F238E27FC236}">
                  <a16:creationId xmlns:a16="http://schemas.microsoft.com/office/drawing/2014/main" id="{9D3ADB45-C6AD-4E41-9EDA-CF1700CD8115}"/>
                </a:ext>
              </a:extLst>
            </p:cNvPr>
            <p:cNvSpPr/>
            <p:nvPr/>
          </p:nvSpPr>
          <p:spPr>
            <a:xfrm>
              <a:off x="7967855" y="4251379"/>
              <a:ext cx="1375611" cy="1510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1A09FD-C533-4F39-9AE5-AF6076820A5B}"/>
                </a:ext>
              </a:extLst>
            </p:cNvPr>
            <p:cNvSpPr txBox="1"/>
            <p:nvPr/>
          </p:nvSpPr>
          <p:spPr>
            <a:xfrm>
              <a:off x="8102465" y="4057783"/>
              <a:ext cx="1106393" cy="1477328"/>
            </a:xfrm>
            <a:prstGeom prst="rect">
              <a:avLst/>
            </a:prstGeom>
            <a:noFill/>
          </p:spPr>
          <p:txBody>
            <a:bodyPr wrap="none" rtlCol="0">
              <a:spAutoFit/>
            </a:bodyPr>
            <a:lstStyle/>
            <a:p>
              <a:r>
                <a:rPr lang="en-US" sz="9000" dirty="0"/>
                <a:t>ɱ</a:t>
              </a:r>
            </a:p>
          </p:txBody>
        </p:sp>
        <p:sp>
          <p:nvSpPr>
            <p:cNvPr id="16" name="TextBox 15">
              <a:extLst>
                <a:ext uri="{FF2B5EF4-FFF2-40B4-BE49-F238E27FC236}">
                  <a16:creationId xmlns:a16="http://schemas.microsoft.com/office/drawing/2014/main" id="{CCECAAD9-6457-4424-BE3A-FC59312E78FE}"/>
                </a:ext>
              </a:extLst>
            </p:cNvPr>
            <p:cNvSpPr txBox="1"/>
            <p:nvPr/>
          </p:nvSpPr>
          <p:spPr>
            <a:xfrm>
              <a:off x="8036708" y="5798715"/>
              <a:ext cx="1237903" cy="646331"/>
            </a:xfrm>
            <a:prstGeom prst="rect">
              <a:avLst/>
            </a:prstGeom>
            <a:noFill/>
          </p:spPr>
          <p:txBody>
            <a:bodyPr wrap="none" rtlCol="0">
              <a:spAutoFit/>
            </a:bodyPr>
            <a:lstStyle/>
            <a:p>
              <a:pPr algn="ctr"/>
              <a:r>
                <a:rPr lang="en-US" dirty="0"/>
                <a:t>Lower Fees</a:t>
              </a:r>
            </a:p>
            <a:p>
              <a:pPr algn="ctr"/>
              <a:r>
                <a:rPr lang="en-US" dirty="0"/>
                <a:t>(80-90%)</a:t>
              </a:r>
            </a:p>
          </p:txBody>
        </p:sp>
      </p:grpSp>
      <p:grpSp>
        <p:nvGrpSpPr>
          <p:cNvPr id="27" name="Group 26">
            <a:extLst>
              <a:ext uri="{FF2B5EF4-FFF2-40B4-BE49-F238E27FC236}">
                <a16:creationId xmlns:a16="http://schemas.microsoft.com/office/drawing/2014/main" id="{8C6248CC-76A1-4CDB-A301-8BF410DDD744}"/>
              </a:ext>
            </a:extLst>
          </p:cNvPr>
          <p:cNvGrpSpPr/>
          <p:nvPr/>
        </p:nvGrpSpPr>
        <p:grpSpPr>
          <a:xfrm>
            <a:off x="9547901" y="4401171"/>
            <a:ext cx="1772153" cy="2002034"/>
            <a:chOff x="9547901" y="4401171"/>
            <a:chExt cx="1772153" cy="2002034"/>
          </a:xfrm>
        </p:grpSpPr>
        <p:grpSp>
          <p:nvGrpSpPr>
            <p:cNvPr id="19" name="Group 18">
              <a:extLst>
                <a:ext uri="{FF2B5EF4-FFF2-40B4-BE49-F238E27FC236}">
                  <a16:creationId xmlns:a16="http://schemas.microsoft.com/office/drawing/2014/main" id="{9C2030B8-70CE-49D9-8E1D-08E90F8BDE7A}"/>
                </a:ext>
              </a:extLst>
            </p:cNvPr>
            <p:cNvGrpSpPr/>
            <p:nvPr/>
          </p:nvGrpSpPr>
          <p:grpSpPr>
            <a:xfrm>
              <a:off x="9925745" y="4401171"/>
              <a:ext cx="1037142" cy="1037142"/>
              <a:chOff x="1378226" y="4937739"/>
              <a:chExt cx="1595583" cy="1595583"/>
            </a:xfrm>
          </p:grpSpPr>
          <p:sp>
            <p:nvSpPr>
              <p:cNvPr id="20" name="Oval 19">
                <a:extLst>
                  <a:ext uri="{FF2B5EF4-FFF2-40B4-BE49-F238E27FC236}">
                    <a16:creationId xmlns:a16="http://schemas.microsoft.com/office/drawing/2014/main" id="{1D6385C5-D0A7-476A-B187-08BA871E9AED}"/>
                  </a:ext>
                </a:extLst>
              </p:cNvPr>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2603D57-FA90-43F4-9C0E-43BAC131C372}"/>
                  </a:ext>
                </a:extLst>
              </p:cNvPr>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4E6631-44E4-48AD-AA24-BCC02A5D701C}"/>
                  </a:ext>
                </a:extLst>
              </p:cNvPr>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1B264AF-180C-48E1-935C-0FB74BAC4C26}"/>
                </a:ext>
              </a:extLst>
            </p:cNvPr>
            <p:cNvSpPr txBox="1"/>
            <p:nvPr/>
          </p:nvSpPr>
          <p:spPr>
            <a:xfrm>
              <a:off x="9547901" y="5756874"/>
              <a:ext cx="1772153" cy="646331"/>
            </a:xfrm>
            <a:prstGeom prst="rect">
              <a:avLst/>
            </a:prstGeom>
            <a:noFill/>
          </p:spPr>
          <p:txBody>
            <a:bodyPr wrap="none" rtlCol="0">
              <a:spAutoFit/>
            </a:bodyPr>
            <a:lstStyle/>
            <a:p>
              <a:pPr algn="ctr"/>
              <a:r>
                <a:rPr lang="en-US" dirty="0"/>
                <a:t>Faster</a:t>
              </a:r>
            </a:p>
            <a:p>
              <a:pPr algn="ctr"/>
              <a:r>
                <a:rPr lang="en-US" dirty="0"/>
                <a:t>Verification Time</a:t>
              </a:r>
            </a:p>
          </p:txBody>
        </p:sp>
      </p:grpSp>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Better </a:t>
            </a:r>
            <a:r>
              <a:rPr lang="en-US" b="1" dirty="0" err="1"/>
              <a:t>Untraceability</a:t>
            </a:r>
            <a:endParaRPr lang="en-US" b="1" dirty="0"/>
          </a:p>
        </p:txBody>
      </p:sp>
      <p:graphicFrame>
        <p:nvGraphicFramePr>
          <p:cNvPr id="28" name="Chart 27">
            <a:extLst>
              <a:ext uri="{FF2B5EF4-FFF2-40B4-BE49-F238E27FC236}">
                <a16:creationId xmlns:a16="http://schemas.microsoft.com/office/drawing/2014/main" id="{81C35085-74EA-4D4D-A945-C879BDC7D96C}"/>
              </a:ext>
            </a:extLst>
          </p:cNvPr>
          <p:cNvGraphicFramePr/>
          <p:nvPr>
            <p:extLst>
              <p:ext uri="{D42A27DB-BD31-4B8C-83A1-F6EECF244321}">
                <p14:modId xmlns:p14="http://schemas.microsoft.com/office/powerpoint/2010/main" val="3118190064"/>
              </p:ext>
            </p:extLst>
          </p:nvPr>
        </p:nvGraphicFramePr>
        <p:xfrm>
          <a:off x="838200" y="2064369"/>
          <a:ext cx="4814873" cy="37300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69A83814-7BCE-4754-93F6-52276E901D40}"/>
              </a:ext>
            </a:extLst>
          </p:cNvPr>
          <p:cNvGraphicFramePr/>
          <p:nvPr>
            <p:extLst>
              <p:ext uri="{D42A27DB-BD31-4B8C-83A1-F6EECF244321}">
                <p14:modId xmlns:p14="http://schemas.microsoft.com/office/powerpoint/2010/main" val="3006434738"/>
              </p:ext>
            </p:extLst>
          </p:nvPr>
        </p:nvGraphicFramePr>
        <p:xfrm>
          <a:off x="6076033" y="2064368"/>
          <a:ext cx="4814873" cy="3730089"/>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97CA640D-C82D-4A44-BC65-9623C145B332}"/>
              </a:ext>
            </a:extLst>
          </p:cNvPr>
          <p:cNvSpPr txBox="1"/>
          <p:nvPr/>
        </p:nvSpPr>
        <p:spPr>
          <a:xfrm>
            <a:off x="2308071" y="5983473"/>
            <a:ext cx="1875129" cy="369332"/>
          </a:xfrm>
          <a:prstGeom prst="rect">
            <a:avLst/>
          </a:prstGeom>
          <a:noFill/>
        </p:spPr>
        <p:txBody>
          <a:bodyPr wrap="none" rtlCol="0">
            <a:spAutoFit/>
          </a:bodyPr>
          <a:lstStyle/>
          <a:p>
            <a:pPr algn="ctr"/>
            <a:r>
              <a:rPr lang="en-US" dirty="0"/>
              <a:t>Current </a:t>
            </a:r>
            <a:r>
              <a:rPr lang="en-US" dirty="0" err="1"/>
              <a:t>Ringsize</a:t>
            </a:r>
            <a:r>
              <a:rPr lang="en-US" dirty="0"/>
              <a:t> 5</a:t>
            </a:r>
          </a:p>
        </p:txBody>
      </p:sp>
      <p:sp>
        <p:nvSpPr>
          <p:cNvPr id="33" name="TextBox 32">
            <a:extLst>
              <a:ext uri="{FF2B5EF4-FFF2-40B4-BE49-F238E27FC236}">
                <a16:creationId xmlns:a16="http://schemas.microsoft.com/office/drawing/2014/main" id="{93157291-FC3D-48CF-82D0-A5CB410848C6}"/>
              </a:ext>
            </a:extLst>
          </p:cNvPr>
          <p:cNvSpPr txBox="1"/>
          <p:nvPr/>
        </p:nvSpPr>
        <p:spPr>
          <a:xfrm>
            <a:off x="7452999" y="5983471"/>
            <a:ext cx="2060949" cy="369332"/>
          </a:xfrm>
          <a:prstGeom prst="rect">
            <a:avLst/>
          </a:prstGeom>
          <a:noFill/>
        </p:spPr>
        <p:txBody>
          <a:bodyPr wrap="none" rtlCol="0">
            <a:spAutoFit/>
          </a:bodyPr>
          <a:lstStyle/>
          <a:p>
            <a:pPr algn="ctr"/>
            <a:r>
              <a:rPr lang="en-US" dirty="0" err="1"/>
              <a:t>StringCT</a:t>
            </a:r>
            <a:r>
              <a:rPr lang="en-US" dirty="0"/>
              <a:t> </a:t>
            </a:r>
            <a:r>
              <a:rPr lang="en-US" dirty="0" err="1"/>
              <a:t>Ringsize</a:t>
            </a:r>
            <a:r>
              <a:rPr lang="en-US" dirty="0"/>
              <a:t> 32</a:t>
            </a:r>
          </a:p>
        </p:txBody>
      </p:sp>
    </p:spTree>
    <p:extLst>
      <p:ext uri="{BB962C8B-B14F-4D97-AF65-F5344CB8AC3E}">
        <p14:creationId xmlns:p14="http://schemas.microsoft.com/office/powerpoint/2010/main" val="11766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Graphic spid="30" grpId="0">
        <p:bldAsOne/>
      </p:bldGraphic>
      <p:bldP spid="31"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A8ACA-2C06-44B2-880D-92473DB6E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018" y="0"/>
            <a:ext cx="9297557" cy="6858000"/>
          </a:xfrm>
          <a:prstGeom prst="rect">
            <a:avLst/>
          </a:prstGeom>
        </p:spPr>
      </p:pic>
      <p:pic>
        <p:nvPicPr>
          <p:cNvPr id="1026" name="Picture 2" descr="Image result for monero research lab">
            <a:extLst>
              <a:ext uri="{FF2B5EF4-FFF2-40B4-BE49-F238E27FC236}">
                <a16:creationId xmlns:a16="http://schemas.microsoft.com/office/drawing/2014/main" id="{482B742A-0B5A-41CF-BF66-434A3CDA1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11232" y="2918559"/>
            <a:ext cx="3852379" cy="102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6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BDEC3-8D2A-4B84-9F18-5FFFE667E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3550"/>
            <a:ext cx="12192000" cy="2590728"/>
          </a:xfrm>
          <a:prstGeom prst="rect">
            <a:avLst/>
          </a:prstGeom>
        </p:spPr>
      </p:pic>
      <p:sp>
        <p:nvSpPr>
          <p:cNvPr id="2" name="Title 1"/>
          <p:cNvSpPr>
            <a:spLocks noGrp="1"/>
          </p:cNvSpPr>
          <p:nvPr>
            <p:ph type="title"/>
          </p:nvPr>
        </p:nvSpPr>
        <p:spPr/>
        <p:txBody>
          <a:bodyPr/>
          <a:lstStyle/>
          <a:p>
            <a:pPr algn="ctr"/>
            <a:r>
              <a:rPr lang="en-US" b="1" dirty="0"/>
              <a:t>Community Growth</a:t>
            </a:r>
          </a:p>
        </p:txBody>
      </p:sp>
      <p:sp>
        <p:nvSpPr>
          <p:cNvPr id="5" name="Oval 4">
            <a:extLst>
              <a:ext uri="{FF2B5EF4-FFF2-40B4-BE49-F238E27FC236}">
                <a16:creationId xmlns:a16="http://schemas.microsoft.com/office/drawing/2014/main" id="{C90413EE-DF77-4C57-81D0-C32C20645806}"/>
              </a:ext>
            </a:extLst>
          </p:cNvPr>
          <p:cNvSpPr/>
          <p:nvPr/>
        </p:nvSpPr>
        <p:spPr>
          <a:xfrm>
            <a:off x="3200260" y="4711591"/>
            <a:ext cx="152546" cy="152546"/>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ED6D2-E310-4BB8-B9C7-9BF76D652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259" y="0"/>
            <a:ext cx="6461562" cy="6858000"/>
          </a:xfrm>
          <a:prstGeom prst="rect">
            <a:avLst/>
          </a:prstGeom>
        </p:spPr>
      </p:pic>
      <p:pic>
        <p:nvPicPr>
          <p:cNvPr id="3" name="Picture 2">
            <a:extLst>
              <a:ext uri="{FF2B5EF4-FFF2-40B4-BE49-F238E27FC236}">
                <a16:creationId xmlns:a16="http://schemas.microsoft.com/office/drawing/2014/main" id="{CDA37A44-0953-413C-8B45-297CA43FC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760" y="4402691"/>
            <a:ext cx="7889240" cy="2455309"/>
          </a:xfrm>
          <a:prstGeom prst="rect">
            <a:avLst/>
          </a:prstGeom>
        </p:spPr>
      </p:pic>
      <p:pic>
        <p:nvPicPr>
          <p:cNvPr id="2" name="Picture 1">
            <a:extLst>
              <a:ext uri="{FF2B5EF4-FFF2-40B4-BE49-F238E27FC236}">
                <a16:creationId xmlns:a16="http://schemas.microsoft.com/office/drawing/2014/main" id="{F7738AB3-5795-4AA0-8AF8-D5654BAE6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833259" cy="3362960"/>
          </a:xfrm>
          <a:prstGeom prst="rect">
            <a:avLst/>
          </a:prstGeom>
        </p:spPr>
      </p:pic>
      <p:pic>
        <p:nvPicPr>
          <p:cNvPr id="4" name="Picture 3">
            <a:extLst>
              <a:ext uri="{FF2B5EF4-FFF2-40B4-BE49-F238E27FC236}">
                <a16:creationId xmlns:a16="http://schemas.microsoft.com/office/drawing/2014/main" id="{DA06198A-2252-4372-B5CB-E43C1C3C3B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62960"/>
            <a:ext cx="7359446" cy="3495040"/>
          </a:xfrm>
          <a:prstGeom prst="rect">
            <a:avLst/>
          </a:prstGeom>
        </p:spPr>
      </p:pic>
    </p:spTree>
    <p:extLst>
      <p:ext uri="{BB962C8B-B14F-4D97-AF65-F5344CB8AC3E}">
        <p14:creationId xmlns:p14="http://schemas.microsoft.com/office/powerpoint/2010/main" val="899198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…and you can buy stuff from Mariah Carey</a:t>
            </a:r>
          </a:p>
        </p:txBody>
      </p:sp>
      <p:pic>
        <p:nvPicPr>
          <p:cNvPr id="4" name="Picture 3">
            <a:extLst>
              <a:ext uri="{FF2B5EF4-FFF2-40B4-BE49-F238E27FC236}">
                <a16:creationId xmlns:a16="http://schemas.microsoft.com/office/drawing/2014/main" id="{AC4D2BD2-75B6-4C0E-A454-C71FBC71098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6042" y="1486509"/>
            <a:ext cx="7159916" cy="5249079"/>
          </a:xfrm>
          <a:prstGeom prst="rect">
            <a:avLst/>
          </a:prstGeom>
          <a:solidFill>
            <a:srgbClr val="F2F2F2"/>
          </a:solidFill>
        </p:spPr>
      </p:pic>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Comparing Privacy Coins</a:t>
            </a:r>
          </a:p>
        </p:txBody>
      </p:sp>
      <p:grpSp>
        <p:nvGrpSpPr>
          <p:cNvPr id="8" name="Group 7">
            <a:extLst>
              <a:ext uri="{FF2B5EF4-FFF2-40B4-BE49-F238E27FC236}">
                <a16:creationId xmlns:a16="http://schemas.microsoft.com/office/drawing/2014/main" id="{F0B54231-8A34-4EC3-AEAF-DD22D6001760}"/>
              </a:ext>
            </a:extLst>
          </p:cNvPr>
          <p:cNvGrpSpPr/>
          <p:nvPr/>
        </p:nvGrpSpPr>
        <p:grpSpPr>
          <a:xfrm>
            <a:off x="667055" y="1472410"/>
            <a:ext cx="10857889" cy="5230670"/>
            <a:chOff x="667055" y="1472410"/>
            <a:chExt cx="10857889" cy="5230670"/>
          </a:xfrm>
        </p:grpSpPr>
        <p:pic>
          <p:nvPicPr>
            <p:cNvPr id="5" name="Picture 4">
              <a:extLst>
                <a:ext uri="{FF2B5EF4-FFF2-40B4-BE49-F238E27FC236}">
                  <a16:creationId xmlns:a16="http://schemas.microsoft.com/office/drawing/2014/main" id="{DC2CE32D-E1E5-422D-881B-0F2F1AA09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55" y="1472410"/>
              <a:ext cx="10857889" cy="5230670"/>
            </a:xfrm>
            <a:prstGeom prst="rect">
              <a:avLst/>
            </a:prstGeom>
          </p:spPr>
        </p:pic>
        <p:pic>
          <p:nvPicPr>
            <p:cNvPr id="6" name="Picture 5">
              <a:extLst>
                <a:ext uri="{FF2B5EF4-FFF2-40B4-BE49-F238E27FC236}">
                  <a16:creationId xmlns:a16="http://schemas.microsoft.com/office/drawing/2014/main" id="{5C881505-3838-4FEA-B1F4-0C2285EC4D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9368" y="4410635"/>
              <a:ext cx="449865" cy="474315"/>
            </a:xfrm>
            <a:prstGeom prst="rect">
              <a:avLst/>
            </a:prstGeom>
          </p:spPr>
        </p:pic>
        <p:pic>
          <p:nvPicPr>
            <p:cNvPr id="7" name="Picture 6">
              <a:extLst>
                <a:ext uri="{FF2B5EF4-FFF2-40B4-BE49-F238E27FC236}">
                  <a16:creationId xmlns:a16="http://schemas.microsoft.com/office/drawing/2014/main" id="{8A5DE643-B067-4EC4-997A-EA0446ABEDD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9367" y="6021575"/>
              <a:ext cx="449865" cy="474315"/>
            </a:xfrm>
            <a:prstGeom prst="rect">
              <a:avLst/>
            </a:prstGeom>
          </p:spPr>
        </p:pic>
      </p:grpSp>
    </p:spTree>
    <p:extLst>
      <p:ext uri="{BB962C8B-B14F-4D97-AF65-F5344CB8AC3E}">
        <p14:creationId xmlns:p14="http://schemas.microsoft.com/office/powerpoint/2010/main" val="13690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Zcash</a:t>
            </a:r>
            <a:r>
              <a:rPr lang="en-US" b="1" dirty="0"/>
              <a:t> Transaction Types</a:t>
            </a:r>
          </a:p>
        </p:txBody>
      </p:sp>
      <p:grpSp>
        <p:nvGrpSpPr>
          <p:cNvPr id="19" name="Group 18">
            <a:extLst>
              <a:ext uri="{FF2B5EF4-FFF2-40B4-BE49-F238E27FC236}">
                <a16:creationId xmlns:a16="http://schemas.microsoft.com/office/drawing/2014/main" id="{2428E3A5-72A8-4CB5-A2CB-22CF76B26F2E}"/>
              </a:ext>
            </a:extLst>
          </p:cNvPr>
          <p:cNvGrpSpPr/>
          <p:nvPr/>
        </p:nvGrpSpPr>
        <p:grpSpPr>
          <a:xfrm>
            <a:off x="617750" y="1799461"/>
            <a:ext cx="10956500" cy="4953261"/>
            <a:chOff x="617750" y="1799461"/>
            <a:chExt cx="10956500" cy="4953261"/>
          </a:xfrm>
        </p:grpSpPr>
        <p:sp>
          <p:nvSpPr>
            <p:cNvPr id="4" name="Rectangle 3">
              <a:extLst>
                <a:ext uri="{FF2B5EF4-FFF2-40B4-BE49-F238E27FC236}">
                  <a16:creationId xmlns:a16="http://schemas.microsoft.com/office/drawing/2014/main" id="{2084757A-445F-499F-8D29-C6643D0F791D}"/>
                </a:ext>
              </a:extLst>
            </p:cNvPr>
            <p:cNvSpPr/>
            <p:nvPr/>
          </p:nvSpPr>
          <p:spPr>
            <a:xfrm>
              <a:off x="617750" y="1799461"/>
              <a:ext cx="3530464" cy="450843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C73691-A14F-44C5-AAAD-88DD251FEF83}"/>
                </a:ext>
              </a:extLst>
            </p:cNvPr>
            <p:cNvSpPr/>
            <p:nvPr/>
          </p:nvSpPr>
          <p:spPr>
            <a:xfrm>
              <a:off x="4330768" y="1799461"/>
              <a:ext cx="3530464" cy="450843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7D352-D506-469F-82C5-530EAFE66375}"/>
                </a:ext>
              </a:extLst>
            </p:cNvPr>
            <p:cNvSpPr/>
            <p:nvPr/>
          </p:nvSpPr>
          <p:spPr>
            <a:xfrm>
              <a:off x="8043786" y="1799461"/>
              <a:ext cx="3530464" cy="45084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Image result for shield">
              <a:extLst>
                <a:ext uri="{FF2B5EF4-FFF2-40B4-BE49-F238E27FC236}">
                  <a16:creationId xmlns:a16="http://schemas.microsoft.com/office/drawing/2014/main" id="{124598B5-5198-432A-BCF1-950D9E1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94" y="1936376"/>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828559-11FA-4403-AECD-5D7297113884}"/>
                </a:ext>
              </a:extLst>
            </p:cNvPr>
            <p:cNvSpPr txBox="1"/>
            <p:nvPr/>
          </p:nvSpPr>
          <p:spPr>
            <a:xfrm>
              <a:off x="1613105" y="2056029"/>
              <a:ext cx="1989647" cy="477054"/>
            </a:xfrm>
            <a:prstGeom prst="rect">
              <a:avLst/>
            </a:prstGeom>
            <a:noFill/>
          </p:spPr>
          <p:txBody>
            <a:bodyPr wrap="none" rtlCol="0">
              <a:spAutoFit/>
            </a:bodyPr>
            <a:lstStyle/>
            <a:p>
              <a:r>
                <a:rPr lang="en-US" sz="2500" dirty="0"/>
                <a:t>Fully-shielded</a:t>
              </a:r>
            </a:p>
          </p:txBody>
        </p:sp>
        <p:pic>
          <p:nvPicPr>
            <p:cNvPr id="9" name="Picture 2" descr="Image result for shield">
              <a:extLst>
                <a:ext uri="{FF2B5EF4-FFF2-40B4-BE49-F238E27FC236}">
                  <a16:creationId xmlns:a16="http://schemas.microsoft.com/office/drawing/2014/main" id="{54814410-97ED-4DC2-84F7-EDDD39714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755" y="1936376"/>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BAB7B3-3CB3-459F-9BA5-F5DA91241A69}"/>
                </a:ext>
              </a:extLst>
            </p:cNvPr>
            <p:cNvSpPr txBox="1"/>
            <p:nvPr/>
          </p:nvSpPr>
          <p:spPr>
            <a:xfrm>
              <a:off x="5359536" y="2056029"/>
              <a:ext cx="2433230" cy="477054"/>
            </a:xfrm>
            <a:prstGeom prst="rect">
              <a:avLst/>
            </a:prstGeom>
            <a:noFill/>
          </p:spPr>
          <p:txBody>
            <a:bodyPr wrap="none" rtlCol="0">
              <a:spAutoFit/>
            </a:bodyPr>
            <a:lstStyle/>
            <a:p>
              <a:r>
                <a:rPr lang="en-US" sz="2500" dirty="0"/>
                <a:t>Partially-shielded</a:t>
              </a:r>
            </a:p>
          </p:txBody>
        </p:sp>
        <p:sp>
          <p:nvSpPr>
            <p:cNvPr id="8" name="Rectangle 7">
              <a:extLst>
                <a:ext uri="{FF2B5EF4-FFF2-40B4-BE49-F238E27FC236}">
                  <a16:creationId xmlns:a16="http://schemas.microsoft.com/office/drawing/2014/main" id="{AD4847A5-0FB8-4E80-AAA9-CF5E290D0E81}"/>
                </a:ext>
              </a:extLst>
            </p:cNvPr>
            <p:cNvSpPr/>
            <p:nvPr/>
          </p:nvSpPr>
          <p:spPr>
            <a:xfrm rot="19860199">
              <a:off x="4558864" y="1949732"/>
              <a:ext cx="535945" cy="772034"/>
            </a:xfrm>
            <a:prstGeom prst="rect">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shield">
              <a:extLst>
                <a:ext uri="{FF2B5EF4-FFF2-40B4-BE49-F238E27FC236}">
                  <a16:creationId xmlns:a16="http://schemas.microsoft.com/office/drawing/2014/main" id="{2BB2F6B9-BF84-434E-AA2E-CB946065C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6686" y="1933929"/>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845015-A017-45AA-9D83-5C6CCE990A4B}"/>
                </a:ext>
              </a:extLst>
            </p:cNvPr>
            <p:cNvSpPr txBox="1"/>
            <p:nvPr/>
          </p:nvSpPr>
          <p:spPr>
            <a:xfrm>
              <a:off x="9036697" y="2053582"/>
              <a:ext cx="1736373" cy="477054"/>
            </a:xfrm>
            <a:prstGeom prst="rect">
              <a:avLst/>
            </a:prstGeom>
            <a:noFill/>
          </p:spPr>
          <p:txBody>
            <a:bodyPr wrap="none" rtlCol="0">
              <a:spAutoFit/>
            </a:bodyPr>
            <a:lstStyle/>
            <a:p>
              <a:r>
                <a:rPr lang="en-US" sz="2500" dirty="0"/>
                <a:t>Transparent</a:t>
              </a:r>
            </a:p>
          </p:txBody>
        </p:sp>
        <p:sp>
          <p:nvSpPr>
            <p:cNvPr id="14" name="Rectangle 13">
              <a:extLst>
                <a:ext uri="{FF2B5EF4-FFF2-40B4-BE49-F238E27FC236}">
                  <a16:creationId xmlns:a16="http://schemas.microsoft.com/office/drawing/2014/main" id="{343194B9-DB15-4284-8988-D5A4666D25D1}"/>
                </a:ext>
              </a:extLst>
            </p:cNvPr>
            <p:cNvSpPr/>
            <p:nvPr/>
          </p:nvSpPr>
          <p:spPr>
            <a:xfrm>
              <a:off x="8095033" y="1856137"/>
              <a:ext cx="941664" cy="852834"/>
            </a:xfrm>
            <a:prstGeom prst="rect">
              <a:avLst/>
            </a:prstGeom>
            <a:solidFill>
              <a:schemeClr val="accent2">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E1B4D78-D6E3-43D5-BD27-0E2118389915}"/>
                </a:ext>
              </a:extLst>
            </p:cNvPr>
            <p:cNvSpPr txBox="1"/>
            <p:nvPr/>
          </p:nvSpPr>
          <p:spPr>
            <a:xfrm>
              <a:off x="8295260" y="1856137"/>
              <a:ext cx="420308" cy="707886"/>
            </a:xfrm>
            <a:prstGeom prst="rect">
              <a:avLst/>
            </a:prstGeom>
            <a:noFill/>
          </p:spPr>
          <p:txBody>
            <a:bodyPr wrap="none" rtlCol="0">
              <a:spAutoFit/>
            </a:bodyPr>
            <a:lstStyle/>
            <a:p>
              <a:r>
                <a:rPr lang="en-US" sz="4000" b="1" dirty="0">
                  <a:solidFill>
                    <a:srgbClr val="FF0000"/>
                  </a:solidFill>
                </a:rPr>
                <a:t>x</a:t>
              </a:r>
            </a:p>
          </p:txBody>
        </p:sp>
        <p:sp>
          <p:nvSpPr>
            <p:cNvPr id="11" name="TextBox 10">
              <a:extLst>
                <a:ext uri="{FF2B5EF4-FFF2-40B4-BE49-F238E27FC236}">
                  <a16:creationId xmlns:a16="http://schemas.microsoft.com/office/drawing/2014/main" id="{7FBFCE12-48DE-4FC6-AB65-EDFBD605DE99}"/>
                </a:ext>
              </a:extLst>
            </p:cNvPr>
            <p:cNvSpPr txBox="1"/>
            <p:nvPr/>
          </p:nvSpPr>
          <p:spPr>
            <a:xfrm>
              <a:off x="772595" y="2973022"/>
              <a:ext cx="32224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z-address to another z-address</a:t>
              </a:r>
            </a:p>
            <a:p>
              <a:pPr marL="285750" indent="-285750">
                <a:buFont typeface="Arial" panose="020B0604020202020204" pitchFamily="34" charset="0"/>
                <a:buChar char="•"/>
              </a:pPr>
              <a:r>
                <a:rPr lang="en-US" dirty="0"/>
                <a:t>Sender, receiver, and amount hidden with zero-knowledge proofs</a:t>
              </a:r>
            </a:p>
            <a:p>
              <a:pPr marL="285750" indent="-285750">
                <a:buFont typeface="Arial" panose="020B0604020202020204" pitchFamily="34" charset="0"/>
                <a:buChar char="•"/>
              </a:pPr>
              <a:r>
                <a:rPr lang="en-US" dirty="0"/>
                <a:t>&lt;0.5% of transactions in the past month</a:t>
              </a:r>
            </a:p>
            <a:p>
              <a:pPr marL="285750" indent="-285750">
                <a:buFont typeface="Arial" panose="020B0604020202020204" pitchFamily="34" charset="0"/>
                <a:buChar char="•"/>
              </a:pPr>
              <a:r>
                <a:rPr lang="en-US" dirty="0"/>
                <a:t>These theoretically provide greater </a:t>
              </a:r>
              <a:r>
                <a:rPr lang="en-US" dirty="0" err="1"/>
                <a:t>untraceability</a:t>
              </a:r>
              <a:r>
                <a:rPr lang="en-US" dirty="0"/>
                <a:t> than Monero</a:t>
              </a:r>
            </a:p>
          </p:txBody>
        </p:sp>
        <p:sp>
          <p:nvSpPr>
            <p:cNvPr id="17" name="TextBox 16">
              <a:extLst>
                <a:ext uri="{FF2B5EF4-FFF2-40B4-BE49-F238E27FC236}">
                  <a16:creationId xmlns:a16="http://schemas.microsoft.com/office/drawing/2014/main" id="{CAE6E156-9902-49B6-A1C8-4CBAED97AABC}"/>
                </a:ext>
              </a:extLst>
            </p:cNvPr>
            <p:cNvSpPr txBox="1"/>
            <p:nvPr/>
          </p:nvSpPr>
          <p:spPr>
            <a:xfrm>
              <a:off x="4484798" y="2977912"/>
              <a:ext cx="322240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z-address to a t-address or vice versa</a:t>
              </a:r>
            </a:p>
            <a:p>
              <a:pPr marL="285750" indent="-285750">
                <a:buFont typeface="Arial" panose="020B0604020202020204" pitchFamily="34" charset="0"/>
                <a:buChar char="•"/>
              </a:pPr>
              <a:r>
                <a:rPr lang="en-US" dirty="0"/>
                <a:t>Sender OR receiver hidden</a:t>
              </a:r>
            </a:p>
            <a:p>
              <a:pPr marL="285750" indent="-285750">
                <a:buFont typeface="Arial" panose="020B0604020202020204" pitchFamily="34" charset="0"/>
                <a:buChar char="•"/>
              </a:pPr>
              <a:r>
                <a:rPr lang="en-US" dirty="0"/>
                <a:t>Amount visible</a:t>
              </a:r>
            </a:p>
            <a:p>
              <a:pPr marL="285750" indent="-285750">
                <a:buFont typeface="Arial" panose="020B0604020202020204" pitchFamily="34" charset="0"/>
                <a:buChar char="•"/>
              </a:pPr>
              <a:r>
                <a:rPr lang="en-US" dirty="0"/>
                <a:t>&lt;10% of transactions in the past month</a:t>
              </a:r>
            </a:p>
          </p:txBody>
        </p:sp>
        <p:sp>
          <p:nvSpPr>
            <p:cNvPr id="18" name="TextBox 17">
              <a:extLst>
                <a:ext uri="{FF2B5EF4-FFF2-40B4-BE49-F238E27FC236}">
                  <a16:creationId xmlns:a16="http://schemas.microsoft.com/office/drawing/2014/main" id="{4D345A59-4CB8-418D-8AA2-30A482E3CC21}"/>
                </a:ext>
              </a:extLst>
            </p:cNvPr>
            <p:cNvSpPr txBox="1"/>
            <p:nvPr/>
          </p:nvSpPr>
          <p:spPr>
            <a:xfrm>
              <a:off x="8156686" y="2973022"/>
              <a:ext cx="322240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t-address to another t-address</a:t>
              </a:r>
            </a:p>
            <a:p>
              <a:pPr marL="285750" indent="-285750">
                <a:buFont typeface="Arial" panose="020B0604020202020204" pitchFamily="34" charset="0"/>
                <a:buChar char="•"/>
              </a:pPr>
              <a:r>
                <a:rPr lang="en-US" dirty="0"/>
                <a:t>Sender, receiver, and amount visible, just like Bitcoin</a:t>
              </a:r>
            </a:p>
            <a:p>
              <a:pPr marL="285750" indent="-285750">
                <a:buFont typeface="Arial" panose="020B0604020202020204" pitchFamily="34" charset="0"/>
                <a:buChar char="•"/>
              </a:pPr>
              <a:r>
                <a:rPr lang="en-US" dirty="0"/>
                <a:t>&gt;90% of transactions in the past month</a:t>
              </a:r>
            </a:p>
          </p:txBody>
        </p:sp>
        <p:sp>
          <p:nvSpPr>
            <p:cNvPr id="16" name="TextBox 15">
              <a:extLst>
                <a:ext uri="{FF2B5EF4-FFF2-40B4-BE49-F238E27FC236}">
                  <a16:creationId xmlns:a16="http://schemas.microsoft.com/office/drawing/2014/main" id="{8E7900B2-2396-4F1D-AD50-6E7DCBA22713}"/>
                </a:ext>
              </a:extLst>
            </p:cNvPr>
            <p:cNvSpPr txBox="1"/>
            <p:nvPr/>
          </p:nvSpPr>
          <p:spPr>
            <a:xfrm>
              <a:off x="4958509" y="6506501"/>
              <a:ext cx="2274982" cy="246221"/>
            </a:xfrm>
            <a:prstGeom prst="rect">
              <a:avLst/>
            </a:prstGeom>
            <a:noFill/>
          </p:spPr>
          <p:txBody>
            <a:bodyPr wrap="none" rtlCol="0">
              <a:spAutoFit/>
            </a:bodyPr>
            <a:lstStyle/>
            <a:p>
              <a:r>
                <a:rPr lang="en-US" sz="1000" dirty="0"/>
                <a:t>https://explorer.zcha.in/statistics/usage</a:t>
              </a:r>
            </a:p>
          </p:txBody>
        </p:sp>
      </p:grpSp>
    </p:spTree>
    <p:extLst>
      <p:ext uri="{BB962C8B-B14F-4D97-AF65-F5344CB8AC3E}">
        <p14:creationId xmlns:p14="http://schemas.microsoft.com/office/powerpoint/2010/main" val="65334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Zcash</a:t>
            </a:r>
            <a:r>
              <a:rPr lang="en-US" b="1" dirty="0"/>
              <a:t> “Round Trip” Transactions</a:t>
            </a:r>
          </a:p>
        </p:txBody>
      </p:sp>
      <p:grpSp>
        <p:nvGrpSpPr>
          <p:cNvPr id="16" name="Group 15">
            <a:extLst>
              <a:ext uri="{FF2B5EF4-FFF2-40B4-BE49-F238E27FC236}">
                <a16:creationId xmlns:a16="http://schemas.microsoft.com/office/drawing/2014/main" id="{3CBEAEB6-0983-484A-8037-66D742637DE9}"/>
              </a:ext>
            </a:extLst>
          </p:cNvPr>
          <p:cNvGrpSpPr/>
          <p:nvPr/>
        </p:nvGrpSpPr>
        <p:grpSpPr>
          <a:xfrm>
            <a:off x="2171700" y="2160719"/>
            <a:ext cx="7848600" cy="4179248"/>
            <a:chOff x="2171700" y="3084904"/>
            <a:chExt cx="7848600" cy="4179248"/>
          </a:xfrm>
        </p:grpSpPr>
        <p:pic>
          <p:nvPicPr>
            <p:cNvPr id="4098" name="Picture 2" descr="http://jeffq.com/blog/wp-content/uploads/2017/12/zcashlink.png">
              <a:extLst>
                <a:ext uri="{FF2B5EF4-FFF2-40B4-BE49-F238E27FC236}">
                  <a16:creationId xmlns:a16="http://schemas.microsoft.com/office/drawing/2014/main" id="{47C1EB09-D3E7-4F6B-8839-02502BEE7E3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700" y="3084904"/>
              <a:ext cx="78486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15AFB03-D970-410F-A364-D45F377B494A}"/>
                </a:ext>
              </a:extLst>
            </p:cNvPr>
            <p:cNvSpPr txBox="1"/>
            <p:nvPr/>
          </p:nvSpPr>
          <p:spPr>
            <a:xfrm>
              <a:off x="3756385" y="6310045"/>
              <a:ext cx="4679230" cy="954107"/>
            </a:xfrm>
            <a:prstGeom prst="rect">
              <a:avLst/>
            </a:prstGeom>
            <a:noFill/>
          </p:spPr>
          <p:txBody>
            <a:bodyPr wrap="none" rtlCol="0">
              <a:spAutoFit/>
            </a:bodyPr>
            <a:lstStyle/>
            <a:p>
              <a:pPr algn="ctr"/>
              <a:r>
                <a:rPr lang="en-US" dirty="0"/>
                <a:t>31.5% of all transactions that enter the shielded</a:t>
              </a:r>
            </a:p>
            <a:p>
              <a:pPr algn="ctr"/>
              <a:r>
                <a:rPr lang="en-US" dirty="0"/>
                <a:t>pool can be traced with strong evidence.</a:t>
              </a:r>
            </a:p>
            <a:p>
              <a:pPr algn="ctr"/>
              <a:endParaRPr lang="en-US" sz="1000" dirty="0"/>
            </a:p>
            <a:p>
              <a:pPr algn="ctr"/>
              <a:r>
                <a:rPr lang="en-US" sz="1000" dirty="0"/>
                <a:t>http://jeffq.com/blog/on-the-linkability-of-zcash-transactions/</a:t>
              </a:r>
            </a:p>
          </p:txBody>
        </p:sp>
      </p:grpSp>
    </p:spTree>
    <p:extLst>
      <p:ext uri="{BB962C8B-B14F-4D97-AF65-F5344CB8AC3E}">
        <p14:creationId xmlns:p14="http://schemas.microsoft.com/office/powerpoint/2010/main" val="315872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10456</TotalTime>
  <Words>2985</Words>
  <Application>Microsoft Office PowerPoint</Application>
  <PresentationFormat>Widescreen</PresentationFormat>
  <Paragraphs>280</Paragraphs>
  <Slides>35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Bitcoin is NOT private!</vt:lpstr>
      <vt:lpstr>Why Privacy Matters</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Regulatory Compliance and Transparency</vt:lpstr>
      <vt:lpstr>A Brief History</vt:lpstr>
      <vt:lpstr>The Infamous GUI</vt:lpstr>
      <vt:lpstr>Monerujo Android Wallet</vt:lpstr>
      <vt:lpstr>MyMonero Lightweight Wallet</vt:lpstr>
      <vt:lpstr>What’s Next? Addressing Transaction Size</vt:lpstr>
      <vt:lpstr>What’s Next? Better Untraceability</vt:lpstr>
      <vt:lpstr>PowerPoint Presentation</vt:lpstr>
      <vt:lpstr>Community Growth</vt:lpstr>
      <vt:lpstr>XMR.TO – Pay Bitcoin Addresses with Monero</vt:lpstr>
      <vt:lpstr>…and you can buy stuff from Mariah Carey</vt:lpstr>
      <vt:lpstr>Comparing Privacy Coins</vt:lpstr>
      <vt:lpstr>Zcash Transaction Types</vt:lpstr>
      <vt:lpstr>Zcash “Round Trip” Transactions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432</cp:revision>
  <cp:lastPrinted>2017-08-17T21:19:45Z</cp:lastPrinted>
  <dcterms:created xsi:type="dcterms:W3CDTF">2017-03-04T17:33:52Z</dcterms:created>
  <dcterms:modified xsi:type="dcterms:W3CDTF">2018-01-08T04:31:01Z</dcterms:modified>
</cp:coreProperties>
</file>